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797675" cy="9926638"/>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BE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1" d="100"/>
          <a:sy n="81" d="100"/>
        </p:scale>
        <p:origin x="93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CCA08B-5DC6-4BB0-A818-14CE798EB8BA}" type="datetimeFigureOut">
              <a:rPr lang="en-GB" smtClean="0"/>
              <a:t>04/01/2018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417800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CCA08B-5DC6-4BB0-A818-14CE798EB8BA}" type="datetimeFigureOut">
              <a:rPr lang="en-GB" smtClean="0"/>
              <a:t>04/01/2018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313442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CCA08B-5DC6-4BB0-A818-14CE798EB8BA}" type="datetimeFigureOut">
              <a:rPr lang="en-GB" smtClean="0"/>
              <a:t>04/01/2018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84782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CCA08B-5DC6-4BB0-A818-14CE798EB8BA}" type="datetimeFigureOut">
              <a:rPr lang="en-GB" smtClean="0"/>
              <a:t>04/01/2018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189297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CA08B-5DC6-4BB0-A818-14CE798EB8BA}" type="datetimeFigureOut">
              <a:rPr lang="en-GB" smtClean="0"/>
              <a:t>04/01/2018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337134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CCA08B-5DC6-4BB0-A818-14CE798EB8BA}" type="datetimeFigureOut">
              <a:rPr lang="en-GB" smtClean="0"/>
              <a:t>04/01/2018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409265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CCA08B-5DC6-4BB0-A818-14CE798EB8BA}" type="datetimeFigureOut">
              <a:rPr lang="en-GB" smtClean="0"/>
              <a:t>04/01/2018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145685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CCA08B-5DC6-4BB0-A818-14CE798EB8BA}" type="datetimeFigureOut">
              <a:rPr lang="en-GB" smtClean="0"/>
              <a:t>04/01/2018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315733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CA08B-5DC6-4BB0-A818-14CE798EB8BA}" type="datetimeFigureOut">
              <a:rPr lang="en-GB" smtClean="0"/>
              <a:t>04/01/2018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236196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CA08B-5DC6-4BB0-A818-14CE798EB8BA}" type="datetimeFigureOut">
              <a:rPr lang="en-GB" smtClean="0"/>
              <a:t>04/01/2018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73155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CA08B-5DC6-4BB0-A818-14CE798EB8BA}" type="datetimeFigureOut">
              <a:rPr lang="en-GB" smtClean="0"/>
              <a:t>04/01/2018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154369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CCA08B-5DC6-4BB0-A818-14CE798EB8BA}" type="datetimeFigureOut">
              <a:rPr lang="en-GB" smtClean="0"/>
              <a:t>04/01/2018</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4279546-E353-4225-98F5-2D7903DAA79C}" type="slidenum">
              <a:rPr lang="en-GB" smtClean="0"/>
              <a:t>‹#›</a:t>
            </a:fld>
            <a:endParaRPr lang="en-GB"/>
          </a:p>
        </p:txBody>
      </p:sp>
    </p:spTree>
    <p:extLst>
      <p:ext uri="{BB962C8B-B14F-4D97-AF65-F5344CB8AC3E}">
        <p14:creationId xmlns:p14="http://schemas.microsoft.com/office/powerpoint/2010/main" val="397031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531" y="0"/>
            <a:ext cx="5012267" cy="9245600"/>
          </a:xfrm>
          <a:prstGeom prst="rect">
            <a:avLst/>
          </a:prstGeom>
          <a:solidFill>
            <a:schemeClr val="bg1">
              <a:lumMod val="9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u="sng" dirty="0" smtClean="0">
                <a:solidFill>
                  <a:schemeClr val="tx1"/>
                </a:solidFill>
              </a:rPr>
              <a:t>Chapters and</a:t>
            </a:r>
            <a:r>
              <a:rPr lang="en-GB" sz="1400" b="1" u="sng" dirty="0" smtClean="0">
                <a:solidFill>
                  <a:srgbClr val="00B050"/>
                </a:solidFill>
              </a:rPr>
              <a:t> Major Moments</a:t>
            </a:r>
          </a:p>
          <a:p>
            <a:endParaRPr lang="en-GB" sz="1400" b="1" u="sng" dirty="0">
              <a:solidFill>
                <a:schemeClr val="tx1"/>
              </a:solidFill>
            </a:endParaRPr>
          </a:p>
          <a:p>
            <a:endParaRPr lang="en-GB" sz="1400"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024827723"/>
              </p:ext>
            </p:extLst>
          </p:nvPr>
        </p:nvGraphicFramePr>
        <p:xfrm>
          <a:off x="118531" y="262709"/>
          <a:ext cx="5858934" cy="9311640"/>
        </p:xfrm>
        <a:graphic>
          <a:graphicData uri="http://schemas.openxmlformats.org/drawingml/2006/table">
            <a:tbl>
              <a:tblPr firstRow="1" bandRow="1">
                <a:tableStyleId>{0505E3EF-67EA-436B-97B2-0124C06EBD24}</a:tableStyleId>
              </a:tblPr>
              <a:tblGrid>
                <a:gridCol w="756562"/>
                <a:gridCol w="5102372"/>
              </a:tblGrid>
              <a:tr h="408138">
                <a:tc rowSpan="4">
                  <a:txBody>
                    <a:bodyPr/>
                    <a:lstStyle/>
                    <a:p>
                      <a:pPr algn="ctr"/>
                      <a:r>
                        <a:rPr lang="en-GB" sz="1100" b="1" i="0" dirty="0" smtClean="0"/>
                        <a:t>Act One</a:t>
                      </a:r>
                      <a:endParaRPr lang="en-GB" sz="1100" b="1" i="0" dirty="0"/>
                    </a:p>
                  </a:txBody>
                  <a:tcPr anchor="ctr">
                    <a:noFill/>
                  </a:tcPr>
                </a:tc>
                <a:tc>
                  <a:txBody>
                    <a:bodyPr/>
                    <a:lstStyle/>
                    <a:p>
                      <a:r>
                        <a:rPr lang="en-GB" sz="1100" b="0" dirty="0" smtClean="0"/>
                        <a:t>The Birling family are holding a dinner party to celebrate the engagement of Sheila to Gerald Croft, the son and heir of Mr Birling's rival in business. Although there are a few signs that not everything is perfect, there is a happy, light-hearted atmosphere.</a:t>
                      </a:r>
                      <a:endParaRPr lang="en-GB" sz="1100" b="0" dirty="0"/>
                    </a:p>
                  </a:txBody>
                  <a:tcPr>
                    <a:solidFill>
                      <a:schemeClr val="bg1">
                        <a:lumMod val="95000"/>
                      </a:schemeClr>
                    </a:solidFill>
                  </a:tcPr>
                </a:tc>
              </a:tr>
              <a:tr h="568478">
                <a:tc vMerge="1">
                  <a:txBody>
                    <a:bodyPr/>
                    <a:lstStyle/>
                    <a:p>
                      <a:pPr algn="ctr"/>
                      <a:endParaRPr lang="en-GB" sz="1100" b="1" i="0" dirty="0"/>
                    </a:p>
                  </a:txBody>
                  <a:tcPr anchor="ctr">
                    <a:noFill/>
                  </a:tcPr>
                </a:tc>
                <a:tc>
                  <a:txBody>
                    <a:bodyPr/>
                    <a:lstStyle/>
                    <a:p>
                      <a:r>
                        <a:rPr lang="en-GB" sz="1100" b="0" dirty="0" smtClean="0"/>
                        <a:t>Mr Birling advises Gerald and Eric that a man needs to look after himself and his own family and not worry about the wider community. As he is telling them this, the door bell rings. Inspector Goole enters, an impressive, serious man whom none of them has heard of.</a:t>
                      </a:r>
                      <a:endParaRPr lang="en-GB" sz="1100" b="0" dirty="0"/>
                    </a:p>
                  </a:txBody>
                  <a:tcPr>
                    <a:solidFill>
                      <a:schemeClr val="bg1">
                        <a:lumMod val="85000"/>
                      </a:schemeClr>
                    </a:solidFill>
                  </a:tcPr>
                </a:tc>
              </a:tr>
              <a:tr h="816276">
                <a:tc vMerge="1">
                  <a:txBody>
                    <a:bodyPr/>
                    <a:lstStyle/>
                    <a:p>
                      <a:pPr algn="ctr"/>
                      <a:endParaRPr lang="en-GB" sz="1100" b="1" i="0" dirty="0"/>
                    </a:p>
                  </a:txBody>
                  <a:tcPr anchor="ctr">
                    <a:noFill/>
                  </a:tcPr>
                </a:tc>
                <a:tc>
                  <a:txBody>
                    <a:bodyPr/>
                    <a:lstStyle/>
                    <a:p>
                      <a:r>
                        <a:rPr lang="en-GB" sz="1100" b="0" dirty="0" smtClean="0"/>
                        <a:t>Inspector Goole announces that he has come to investigate the suicide of Eva Smith, a young working-class girl who died that afternoon. After seeing a photograph of her, Birling admits that she used to be one of his employees: he discharged her when she became one of the ring-leaders of a strike asking for slightly higher wages. Birling cannot see that he has any responsibility for what happened to her.</a:t>
                      </a:r>
                    </a:p>
                  </a:txBody>
                  <a:tcPr>
                    <a:solidFill>
                      <a:srgbClr val="00B050"/>
                    </a:solidFill>
                  </a:tcPr>
                </a:tc>
              </a:tr>
              <a:tr h="669504">
                <a:tc vMerge="1">
                  <a:txBody>
                    <a:bodyPr/>
                    <a:lstStyle/>
                    <a:p>
                      <a:endParaRPr lang="en-GB"/>
                    </a:p>
                  </a:txBody>
                  <a:tcPr/>
                </a:tc>
                <a:tc>
                  <a:txBody>
                    <a:bodyPr/>
                    <a:lstStyle/>
                    <a:p>
                      <a:r>
                        <a:rPr lang="en-GB" sz="1100" b="0" dirty="0" smtClean="0"/>
                        <a:t>When Sheila enters, the Inspector reveals that he would also like to question her about Eva Smith's death. When Sheila is shown a photograph of the girl, she is very affected. She admits that she demanded that Eva was fired for smirking when she tried on a dress. Sheila is hugely guilty and feels responsible for Eva's death.</a:t>
                      </a:r>
                      <a:endParaRPr lang="en-GB" sz="1100" b="0" dirty="0"/>
                    </a:p>
                  </a:txBody>
                  <a:tcPr>
                    <a:lnB w="12700" cap="flat" cmpd="sng" algn="ctr">
                      <a:solidFill>
                        <a:schemeClr val="tx1"/>
                      </a:solidFill>
                      <a:prstDash val="solid"/>
                      <a:round/>
                      <a:headEnd type="none" w="med" len="med"/>
                      <a:tailEnd type="none" w="med" len="med"/>
                    </a:lnB>
                  </a:tcPr>
                </a:tc>
              </a:tr>
              <a:tr h="408138">
                <a:tc rowSpan="4">
                  <a:txBody>
                    <a:bodyPr/>
                    <a:lstStyle/>
                    <a:p>
                      <a:pPr algn="ctr"/>
                      <a:r>
                        <a:rPr lang="en-GB" sz="1100" b="1" i="0" dirty="0" smtClean="0"/>
                        <a:t>Act Two</a:t>
                      </a:r>
                      <a:endParaRPr lang="en-GB" sz="1100" b="1" i="0" dirty="0"/>
                    </a:p>
                  </a:txBody>
                  <a:tcPr anchor="ctr">
                    <a:noFill/>
                  </a:tcPr>
                </a:tc>
                <a:tc>
                  <a:txBody>
                    <a:bodyPr/>
                    <a:lstStyle/>
                    <a:p>
                      <a:r>
                        <a:rPr lang="en-GB" sz="1100" dirty="0" smtClean="0"/>
                        <a:t>Gerald admits that he too had known Eva aka Daisy Renton. When he found out that Daisy was almost penniless, Gerald let her stay in the flat of a friend of his and she became his mistress. He ended the affair when he had to go away on business, giving her some money to see her through for a few months.</a:t>
                      </a:r>
                      <a:endParaRPr lang="en-GB" sz="1100" dirty="0"/>
                    </a:p>
                  </a:txBody>
                  <a:tcPr>
                    <a:lnT w="12700" cap="flat" cmpd="sng" algn="ctr">
                      <a:solidFill>
                        <a:schemeClr val="tx1"/>
                      </a:solidFill>
                      <a:prstDash val="solid"/>
                      <a:round/>
                      <a:headEnd type="none" w="med" len="med"/>
                      <a:tailEnd type="none" w="med" len="med"/>
                    </a:lnT>
                    <a:solidFill>
                      <a:schemeClr val="bg1">
                        <a:lumMod val="95000"/>
                      </a:schemeClr>
                    </a:solidFill>
                  </a:tcPr>
                </a:tc>
              </a:tr>
              <a:tr h="408138">
                <a:tc vMerge="1">
                  <a:txBody>
                    <a:bodyPr/>
                    <a:lstStyle/>
                    <a:p>
                      <a:endParaRPr lang="en-GB"/>
                    </a:p>
                  </a:txBody>
                  <a:tcPr/>
                </a:tc>
                <a:tc>
                  <a:txBody>
                    <a:bodyPr/>
                    <a:lstStyle/>
                    <a:p>
                      <a:r>
                        <a:rPr lang="en-GB" sz="1100" dirty="0" smtClean="0"/>
                        <a:t>Inspector Goole shows a photograph to Mrs Birling. She grudgingly admits that she had seen the girl two weeks previously, when the girl - now pregnant - had come to ask for financial assistance from the </a:t>
                      </a:r>
                      <a:r>
                        <a:rPr lang="en-GB" sz="1100" dirty="0" err="1" smtClean="0"/>
                        <a:t>Brumley</a:t>
                      </a:r>
                      <a:r>
                        <a:rPr lang="en-GB" sz="1100" dirty="0" smtClean="0"/>
                        <a:t> Women's Charity Organisation.</a:t>
                      </a:r>
                      <a:endParaRPr lang="en-GB" sz="1100" dirty="0"/>
                    </a:p>
                  </a:txBody>
                  <a:tcPr>
                    <a:solidFill>
                      <a:schemeClr val="bg1">
                        <a:lumMod val="85000"/>
                      </a:schemeClr>
                    </a:solidFill>
                  </a:tcPr>
                </a:tc>
              </a:tr>
              <a:tr h="408138">
                <a:tc vMerge="1">
                  <a:txBody>
                    <a:bodyPr/>
                    <a:lstStyle/>
                    <a:p>
                      <a:endParaRPr lang="en-GB"/>
                    </a:p>
                  </a:txBody>
                  <a:tcPr/>
                </a:tc>
                <a:tc>
                  <a:txBody>
                    <a:bodyPr/>
                    <a:lstStyle/>
                    <a:p>
                      <a:r>
                        <a:rPr lang="en-GB" sz="1100" dirty="0" smtClean="0"/>
                        <a:t>Mrs Birling persuaded the committee to turn down the girl's appeal as the girl called herself ‘Mrs Birling’. Mrs Birling says the girl refused to let the father of the child support her because she believed his money was stolen. Mrs Birling is proud of refusing the girl aid</a:t>
                      </a:r>
                      <a:r>
                        <a:rPr lang="en-GB" sz="1100" baseline="0" dirty="0" smtClean="0"/>
                        <a:t> as s</a:t>
                      </a:r>
                      <a:r>
                        <a:rPr lang="en-GB" sz="1100" dirty="0" smtClean="0"/>
                        <a:t>he claims that she did her duty.</a:t>
                      </a:r>
                      <a:endParaRPr lang="en-GB" sz="1100" dirty="0"/>
                    </a:p>
                  </a:txBody>
                  <a:tcPr>
                    <a:solidFill>
                      <a:srgbClr val="00B050"/>
                    </a:solidFill>
                  </a:tcPr>
                </a:tc>
              </a:tr>
              <a:tr h="329078">
                <a:tc vMerge="1">
                  <a:txBody>
                    <a:bodyPr/>
                    <a:lstStyle/>
                    <a:p>
                      <a:endParaRPr lang="en-GB"/>
                    </a:p>
                  </a:txBody>
                  <a:tcPr/>
                </a:tc>
                <a:tc>
                  <a:txBody>
                    <a:bodyPr/>
                    <a:lstStyle/>
                    <a:p>
                      <a:r>
                        <a:rPr lang="en-GB" sz="1100" dirty="0" smtClean="0"/>
                        <a:t>Right at the end of the scene, as Mrs Birling denounces the father of the child and claims he needs to be made an example of.</a:t>
                      </a:r>
                    </a:p>
                  </a:txBody>
                  <a:tcPr>
                    <a:lnB w="12700" cap="flat" cmpd="sng" algn="ctr">
                      <a:solidFill>
                        <a:schemeClr val="tx1"/>
                      </a:solidFill>
                      <a:prstDash val="solid"/>
                      <a:round/>
                      <a:headEnd type="none" w="med" len="med"/>
                      <a:tailEnd type="none" w="med" len="med"/>
                    </a:lnB>
                    <a:solidFill>
                      <a:schemeClr val="bg1">
                        <a:lumMod val="85000"/>
                      </a:schemeClr>
                    </a:solidFill>
                  </a:tcPr>
                </a:tc>
              </a:tr>
              <a:tr h="408138">
                <a:tc rowSpan="4">
                  <a:txBody>
                    <a:bodyPr/>
                    <a:lstStyle/>
                    <a:p>
                      <a:pPr algn="ctr"/>
                      <a:r>
                        <a:rPr lang="en-GB" sz="1100" b="1" i="0" dirty="0" smtClean="0"/>
                        <a:t>Act Three</a:t>
                      </a:r>
                    </a:p>
                  </a:txBody>
                  <a:tcPr anchor="c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100" dirty="0" smtClean="0"/>
                        <a:t>Eric tells the story of his own involvement with the girl. He had met her in the same theatre bar as Gerald, had got drunk and had accompanied her back to her lodgings. He almost turned violent when she didn't let him in, so she relented and they made love. When he met her two weeks later they slept together again and soon afterwards she discovered that she was pregnant. She did not want to marry Eric because she knew he didn't love her, but she did accept gifts of money from him until she realised it was stolen. Eric admits that he had taken about £50 from Mr Birling's office - at which Mr and Mrs Birling are furious.</a:t>
                      </a:r>
                    </a:p>
                  </a:txBody>
                  <a:tcPr>
                    <a:lnT w="12700" cap="flat" cmpd="sng" algn="ctr">
                      <a:solidFill>
                        <a:schemeClr val="tx1"/>
                      </a:solidFill>
                      <a:prstDash val="solid"/>
                      <a:round/>
                      <a:headEnd type="none" w="med" len="med"/>
                      <a:tailEnd type="none" w="med" len="med"/>
                    </a:lnT>
                    <a:solidFill>
                      <a:srgbClr val="00B050"/>
                    </a:solidFill>
                  </a:tcPr>
                </a:tc>
              </a:tr>
              <a:tr h="568478">
                <a:tc vMerge="1">
                  <a:txBody>
                    <a:bodyPr/>
                    <a:lstStyle/>
                    <a:p>
                      <a:endParaRPr lang="en-GB"/>
                    </a:p>
                  </a:txBody>
                  <a:tcPr/>
                </a:tc>
                <a:tc>
                  <a:txBody>
                    <a:bodyPr/>
                    <a:lstStyle/>
                    <a:p>
                      <a:r>
                        <a:rPr lang="en-GB" sz="1100" dirty="0" smtClean="0"/>
                        <a:t>All the </a:t>
                      </a:r>
                      <a:r>
                        <a:rPr lang="en-GB" sz="1100" dirty="0" err="1" smtClean="0"/>
                        <a:t>Birlings</a:t>
                      </a:r>
                      <a:r>
                        <a:rPr lang="en-GB" sz="1100" dirty="0" smtClean="0"/>
                        <a:t> now know they played a part in the girl's death. Mr and Mrs Birling are concerned about covering up their involvement, whereas Sheila and Eric are more aware of the personal tragedy and feel guilty. The Inspector leaves, after delivering a strong message about how we all should be responsible for each other.</a:t>
                      </a:r>
                      <a:endParaRPr lang="en-GB" sz="1100" dirty="0"/>
                    </a:p>
                  </a:txBody>
                  <a:tcPr>
                    <a:solidFill>
                      <a:srgbClr val="00B050"/>
                    </a:solidFill>
                  </a:tcPr>
                </a:tc>
              </a:tr>
              <a:tr h="360943">
                <a:tc vMerge="1">
                  <a:txBody>
                    <a:bodyPr/>
                    <a:lstStyle/>
                    <a:p>
                      <a:endParaRPr lang="en-GB"/>
                    </a:p>
                  </a:txBody>
                  <a:tcPr/>
                </a:tc>
                <a:tc>
                  <a:txBody>
                    <a:bodyPr/>
                    <a:lstStyle/>
                    <a:p>
                      <a:r>
                        <a:rPr lang="en-GB" sz="1100" dirty="0" smtClean="0"/>
                        <a:t>Mr</a:t>
                      </a:r>
                      <a:r>
                        <a:rPr lang="en-GB" sz="1100" baseline="0" dirty="0" smtClean="0"/>
                        <a:t> </a:t>
                      </a:r>
                      <a:r>
                        <a:rPr lang="en-GB" sz="1100" dirty="0" smtClean="0"/>
                        <a:t>Birling confirms with the local police station that there is no Inspector Goole</a:t>
                      </a:r>
                      <a:r>
                        <a:rPr lang="en-GB" sz="1100" baseline="0" dirty="0" smtClean="0"/>
                        <a:t> on the local police force</a:t>
                      </a:r>
                      <a:r>
                        <a:rPr lang="en-GB" sz="1100" dirty="0" smtClean="0"/>
                        <a:t>.</a:t>
                      </a:r>
                      <a:endParaRPr lang="en-GB" sz="1100" dirty="0"/>
                    </a:p>
                  </a:txBody>
                  <a:tcPr/>
                </a:tc>
              </a:tr>
              <a:tr h="1040014">
                <a:tc vMerge="1">
                  <a:txBody>
                    <a:bodyPr/>
                    <a:lstStyle/>
                    <a:p>
                      <a:pPr algn="ctr"/>
                      <a:endParaRPr lang="en-GB" sz="1100" b="1" i="0" dirty="0" smtClean="0"/>
                    </a:p>
                  </a:txBody>
                  <a:tcPr anchor="ctr">
                    <a:noFill/>
                  </a:tcPr>
                </a:tc>
                <a:tc>
                  <a:txBody>
                    <a:bodyPr/>
                    <a:lstStyle/>
                    <a:p>
                      <a:r>
                        <a:rPr lang="en-GB" sz="1100" dirty="0" smtClean="0"/>
                        <a:t>They gradually realise that perhaps the Inspector conned them - he could have showed each person a different photograph - and when they telephone the infirmary, they realise that there hasn't been a suicide case for months. Birling is delighted, assuming they are now all off the hook, while Sheila and Eric maintain that nothing has changed - each of them still committed the acts that the Inspector had accused them of, even if they did turn out to be against five different girls.</a:t>
                      </a:r>
                      <a:endParaRPr lang="en-GB" sz="1100" dirty="0"/>
                    </a:p>
                  </a:txBody>
                  <a:tcPr>
                    <a:lnB w="12700" cap="flat" cmpd="sng" algn="ctr">
                      <a:solidFill>
                        <a:schemeClr val="tx1"/>
                      </a:solidFill>
                      <a:prstDash val="solid"/>
                      <a:round/>
                      <a:headEnd type="none" w="med" len="med"/>
                      <a:tailEnd type="none" w="med" len="med"/>
                    </a:lnB>
                    <a:solidFill>
                      <a:srgbClr val="00B050"/>
                    </a:solidFill>
                  </a:tcPr>
                </a:tc>
              </a:tr>
            </a:tbl>
          </a:graphicData>
        </a:graphic>
      </p:graphicFrame>
      <p:sp>
        <p:nvSpPr>
          <p:cNvPr id="9" name="Rectangle 8"/>
          <p:cNvSpPr/>
          <p:nvPr/>
        </p:nvSpPr>
        <p:spPr>
          <a:xfrm>
            <a:off x="6138331" y="49950"/>
            <a:ext cx="6544736" cy="20489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b="1" u="sng" dirty="0" smtClean="0">
                <a:solidFill>
                  <a:schemeClr val="tx1"/>
                </a:solidFill>
              </a:rPr>
              <a:t>Key Characters</a:t>
            </a:r>
          </a:p>
          <a:p>
            <a:pPr algn="ctr"/>
            <a:endParaRPr lang="en-GB" sz="1200" dirty="0">
              <a:solidFill>
                <a:schemeClr val="tx1"/>
              </a:solidFill>
            </a:endParaRPr>
          </a:p>
        </p:txBody>
      </p:sp>
      <p:sp>
        <p:nvSpPr>
          <p:cNvPr id="10" name="Rectangle 9"/>
          <p:cNvSpPr/>
          <p:nvPr/>
        </p:nvSpPr>
        <p:spPr>
          <a:xfrm>
            <a:off x="5966883" y="3857886"/>
            <a:ext cx="2988731" cy="126593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u="sng" dirty="0" smtClean="0">
                <a:solidFill>
                  <a:schemeClr val="tx1"/>
                </a:solidFill>
              </a:rPr>
              <a:t>Key Themes</a:t>
            </a:r>
          </a:p>
          <a:p>
            <a:pPr marL="285750" indent="-285750">
              <a:buFont typeface="Arial" panose="020B0604020202020204" pitchFamily="34" charset="0"/>
              <a:buChar char="•"/>
            </a:pPr>
            <a:r>
              <a:rPr lang="en-GB" sz="1100" dirty="0" smtClean="0">
                <a:solidFill>
                  <a:schemeClr val="tx1"/>
                </a:solidFill>
              </a:rPr>
              <a:t>Criminal and social responsibility</a:t>
            </a:r>
          </a:p>
          <a:p>
            <a:pPr marL="285750" indent="-285750">
              <a:buFont typeface="Arial" panose="020B0604020202020204" pitchFamily="34" charset="0"/>
              <a:buChar char="•"/>
            </a:pPr>
            <a:r>
              <a:rPr lang="en-GB" sz="1100" dirty="0" smtClean="0">
                <a:solidFill>
                  <a:schemeClr val="tx1"/>
                </a:solidFill>
              </a:rPr>
              <a:t>Class relations and attitudes</a:t>
            </a:r>
          </a:p>
          <a:p>
            <a:pPr marL="285750" indent="-285750">
              <a:buFont typeface="Arial" panose="020B0604020202020204" pitchFamily="34" charset="0"/>
              <a:buChar char="•"/>
            </a:pPr>
            <a:r>
              <a:rPr lang="en-GB" sz="1100" dirty="0" smtClean="0">
                <a:solidFill>
                  <a:schemeClr val="tx1"/>
                </a:solidFill>
              </a:rPr>
              <a:t>Gender and age</a:t>
            </a:r>
          </a:p>
          <a:p>
            <a:pPr marL="285750" indent="-285750">
              <a:buFont typeface="Arial" panose="020B0604020202020204" pitchFamily="34" charset="0"/>
              <a:buChar char="•"/>
            </a:pPr>
            <a:r>
              <a:rPr lang="en-GB" sz="1100" dirty="0" smtClean="0">
                <a:solidFill>
                  <a:schemeClr val="tx1"/>
                </a:solidFill>
              </a:rPr>
              <a:t>Justice</a:t>
            </a:r>
          </a:p>
          <a:p>
            <a:pPr marL="285750" indent="-285750">
              <a:buFont typeface="Arial" panose="020B0604020202020204" pitchFamily="34" charset="0"/>
              <a:buChar char="•"/>
            </a:pPr>
            <a:r>
              <a:rPr lang="en-GB" sz="1100" dirty="0" smtClean="0">
                <a:solidFill>
                  <a:schemeClr val="tx1"/>
                </a:solidFill>
              </a:rPr>
              <a:t>Family</a:t>
            </a:r>
          </a:p>
          <a:p>
            <a:pPr marL="285750" indent="-285750">
              <a:buFont typeface="Arial" panose="020B0604020202020204" pitchFamily="34" charset="0"/>
              <a:buChar char="•"/>
            </a:pPr>
            <a:r>
              <a:rPr lang="en-GB" sz="1100" dirty="0" smtClean="0">
                <a:solidFill>
                  <a:schemeClr val="tx1"/>
                </a:solidFill>
              </a:rPr>
              <a:t>Appearance and reality</a:t>
            </a:r>
          </a:p>
          <a:p>
            <a:pPr marL="285750" indent="-285750">
              <a:buFont typeface="Arial" panose="020B0604020202020204" pitchFamily="34" charset="0"/>
              <a:buChar char="•"/>
            </a:pPr>
            <a:endParaRPr lang="en-GB" sz="1400" dirty="0" smtClean="0">
              <a:solidFill>
                <a:schemeClr val="tx1"/>
              </a:solidFill>
            </a:endParaRPr>
          </a:p>
          <a:p>
            <a:pPr marL="285750" indent="-285750">
              <a:buFont typeface="Arial" panose="020B0604020202020204" pitchFamily="34" charset="0"/>
              <a:buChar char="•"/>
            </a:pPr>
            <a:endParaRPr lang="en-GB" sz="1400" dirty="0" smtClean="0">
              <a:solidFill>
                <a:schemeClr val="tx1"/>
              </a:solidFill>
            </a:endParaRPr>
          </a:p>
          <a:p>
            <a:pPr algn="ctr"/>
            <a:endParaRPr lang="en-GB" sz="1400" dirty="0">
              <a:solidFill>
                <a:schemeClr val="tx1"/>
              </a:solidFill>
            </a:endParaRPr>
          </a:p>
        </p:txBody>
      </p:sp>
      <p:sp>
        <p:nvSpPr>
          <p:cNvPr id="11" name="Rectangle 10"/>
          <p:cNvSpPr/>
          <p:nvPr/>
        </p:nvSpPr>
        <p:spPr>
          <a:xfrm>
            <a:off x="10193867" y="5410200"/>
            <a:ext cx="2489200" cy="4191000"/>
          </a:xfrm>
          <a:prstGeom prst="rect">
            <a:avLst/>
          </a:prstGeom>
          <a:solidFill>
            <a:srgbClr val="FBE9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u="sng" dirty="0" smtClean="0">
                <a:solidFill>
                  <a:schemeClr val="tx1"/>
                </a:solidFill>
              </a:rPr>
              <a:t>Writer’s Methods</a:t>
            </a:r>
            <a:endParaRPr lang="en-GB" sz="1100" b="1" u="sng" dirty="0">
              <a:solidFill>
                <a:schemeClr val="tx1"/>
              </a:solidFill>
            </a:endParaRPr>
          </a:p>
          <a:p>
            <a:pPr marL="285750" indent="-285750">
              <a:buClr>
                <a:schemeClr val="tx1"/>
              </a:buClr>
              <a:buFont typeface="Courier New" panose="02070309020205020404" pitchFamily="49" charset="0"/>
              <a:buChar char="o"/>
            </a:pPr>
            <a:r>
              <a:rPr lang="en-GB" sz="1100" b="1" dirty="0" smtClean="0">
                <a:solidFill>
                  <a:srgbClr val="FF3399"/>
                </a:solidFill>
              </a:rPr>
              <a:t>Characterisation </a:t>
            </a:r>
            <a:r>
              <a:rPr lang="en-GB" sz="1100" dirty="0" smtClean="0">
                <a:solidFill>
                  <a:schemeClr val="tx1"/>
                </a:solidFill>
              </a:rPr>
              <a:t>– what methods are used to create interesting and realistic characters?</a:t>
            </a:r>
          </a:p>
          <a:p>
            <a:pPr marL="285750" indent="-285750">
              <a:buClr>
                <a:schemeClr val="tx1"/>
              </a:buClr>
              <a:buFont typeface="Courier New" panose="02070309020205020404" pitchFamily="49" charset="0"/>
              <a:buChar char="o"/>
            </a:pPr>
            <a:r>
              <a:rPr lang="en-GB" sz="1100" b="1" dirty="0" smtClean="0">
                <a:solidFill>
                  <a:srgbClr val="FF3399"/>
                </a:solidFill>
              </a:rPr>
              <a:t>Dramatic irony </a:t>
            </a:r>
            <a:r>
              <a:rPr lang="en-GB" sz="1100" b="1" dirty="0" smtClean="0">
                <a:solidFill>
                  <a:schemeClr val="tx1"/>
                </a:solidFill>
              </a:rPr>
              <a:t>– </a:t>
            </a:r>
            <a:r>
              <a:rPr lang="en-GB" sz="1100" dirty="0" smtClean="0">
                <a:solidFill>
                  <a:schemeClr val="tx1"/>
                </a:solidFill>
              </a:rPr>
              <a:t>the inspector knows more than the audience and other characters. The audience knows more than many of the characters.</a:t>
            </a:r>
            <a:endParaRPr lang="en-GB" sz="1100" dirty="0">
              <a:solidFill>
                <a:schemeClr val="tx1"/>
              </a:solidFill>
            </a:endParaRPr>
          </a:p>
          <a:p>
            <a:pPr marL="285750" indent="-285750">
              <a:buClr>
                <a:schemeClr val="tx1"/>
              </a:buClr>
              <a:buFont typeface="Courier New" panose="02070309020205020404" pitchFamily="49" charset="0"/>
              <a:buChar char="o"/>
            </a:pPr>
            <a:r>
              <a:rPr lang="en-GB" sz="1100" b="1" dirty="0" smtClean="0">
                <a:solidFill>
                  <a:srgbClr val="FF3399"/>
                </a:solidFill>
              </a:rPr>
              <a:t>Stage directions </a:t>
            </a:r>
            <a:r>
              <a:rPr lang="en-GB" sz="1100" dirty="0" smtClean="0">
                <a:solidFill>
                  <a:schemeClr val="tx1"/>
                </a:solidFill>
              </a:rPr>
              <a:t>direct how lines are delivered, ensuring the correct </a:t>
            </a:r>
            <a:r>
              <a:rPr lang="en-GB" sz="1100" b="1" dirty="0" smtClean="0">
                <a:solidFill>
                  <a:srgbClr val="FF3399"/>
                </a:solidFill>
              </a:rPr>
              <a:t>tone.</a:t>
            </a:r>
          </a:p>
          <a:p>
            <a:pPr marL="285750" indent="-285750">
              <a:buClr>
                <a:schemeClr val="tx1"/>
              </a:buClr>
              <a:buFont typeface="Courier New" panose="02070309020205020404" pitchFamily="49" charset="0"/>
              <a:buChar char="o"/>
            </a:pPr>
            <a:r>
              <a:rPr lang="en-GB" sz="1100" dirty="0" smtClean="0">
                <a:solidFill>
                  <a:schemeClr val="tx1"/>
                </a:solidFill>
              </a:rPr>
              <a:t>AIC is a </a:t>
            </a:r>
            <a:r>
              <a:rPr lang="en-GB" sz="1100" b="1" dirty="0" smtClean="0">
                <a:solidFill>
                  <a:srgbClr val="FF3399"/>
                </a:solidFill>
              </a:rPr>
              <a:t>morality play </a:t>
            </a:r>
            <a:r>
              <a:rPr lang="en-GB" sz="1100" dirty="0" smtClean="0">
                <a:solidFill>
                  <a:schemeClr val="tx1"/>
                </a:solidFill>
              </a:rPr>
              <a:t>and </a:t>
            </a:r>
            <a:r>
              <a:rPr lang="en-GB" sz="1100" b="1" dirty="0" smtClean="0">
                <a:solidFill>
                  <a:srgbClr val="FF3399"/>
                </a:solidFill>
              </a:rPr>
              <a:t>a crime thriller.</a:t>
            </a:r>
          </a:p>
          <a:p>
            <a:pPr marL="285750" indent="-285750">
              <a:buClr>
                <a:schemeClr val="tx1"/>
              </a:buClr>
              <a:buFont typeface="Courier New" panose="02070309020205020404" pitchFamily="49" charset="0"/>
              <a:buChar char="o"/>
            </a:pPr>
            <a:r>
              <a:rPr lang="en-GB" sz="1100" dirty="0" smtClean="0">
                <a:solidFill>
                  <a:schemeClr val="tx1"/>
                </a:solidFill>
              </a:rPr>
              <a:t>Priestly uses </a:t>
            </a:r>
            <a:r>
              <a:rPr lang="en-GB" sz="1100" b="1" dirty="0" smtClean="0">
                <a:solidFill>
                  <a:srgbClr val="FF3399"/>
                </a:solidFill>
              </a:rPr>
              <a:t>cliff-hangers</a:t>
            </a:r>
            <a:r>
              <a:rPr lang="en-GB" sz="1100" dirty="0" smtClean="0">
                <a:solidFill>
                  <a:srgbClr val="FF3399"/>
                </a:solidFill>
              </a:rPr>
              <a:t> </a:t>
            </a:r>
            <a:r>
              <a:rPr lang="en-GB" sz="1100" dirty="0" smtClean="0">
                <a:solidFill>
                  <a:schemeClr val="tx1"/>
                </a:solidFill>
              </a:rPr>
              <a:t>to keep the audience engaged e.g. at the end of Act One.</a:t>
            </a:r>
          </a:p>
          <a:p>
            <a:pPr marL="285750" indent="-285750">
              <a:buFont typeface="Courier New" panose="02070309020205020404" pitchFamily="49" charset="0"/>
              <a:buChar char="o"/>
            </a:pPr>
            <a:r>
              <a:rPr lang="en-GB" sz="1100" b="1" dirty="0" smtClean="0">
                <a:solidFill>
                  <a:srgbClr val="FF3399"/>
                </a:solidFill>
              </a:rPr>
              <a:t>Dramatic pauses </a:t>
            </a:r>
            <a:r>
              <a:rPr lang="en-GB" sz="1100" dirty="0" smtClean="0">
                <a:solidFill>
                  <a:schemeClr val="tx1"/>
                </a:solidFill>
              </a:rPr>
              <a:t>emphasise key lines and build tension.</a:t>
            </a:r>
          </a:p>
          <a:p>
            <a:pPr marL="285750" indent="-285750">
              <a:buFont typeface="Courier New" panose="02070309020205020404" pitchFamily="49" charset="0"/>
              <a:buChar char="o"/>
            </a:pPr>
            <a:r>
              <a:rPr lang="en-GB" sz="1100" dirty="0" smtClean="0">
                <a:solidFill>
                  <a:schemeClr val="tx1"/>
                </a:solidFill>
              </a:rPr>
              <a:t>The characters speak with less </a:t>
            </a:r>
            <a:r>
              <a:rPr lang="en-GB" sz="1100" b="1" dirty="0" smtClean="0">
                <a:solidFill>
                  <a:srgbClr val="FF3399"/>
                </a:solidFill>
              </a:rPr>
              <a:t>fluency</a:t>
            </a:r>
            <a:r>
              <a:rPr lang="en-GB" sz="1100" dirty="0" smtClean="0">
                <a:solidFill>
                  <a:srgbClr val="FF3399"/>
                </a:solidFill>
              </a:rPr>
              <a:t> </a:t>
            </a:r>
            <a:r>
              <a:rPr lang="en-GB" sz="1100" dirty="0" smtClean="0">
                <a:solidFill>
                  <a:schemeClr val="tx1"/>
                </a:solidFill>
              </a:rPr>
              <a:t>and in </a:t>
            </a:r>
            <a:r>
              <a:rPr lang="en-GB" sz="1100" b="1" dirty="0" smtClean="0">
                <a:solidFill>
                  <a:srgbClr val="FF3399"/>
                </a:solidFill>
              </a:rPr>
              <a:t>short lines </a:t>
            </a:r>
            <a:r>
              <a:rPr lang="en-GB" sz="1100" dirty="0" smtClean="0">
                <a:solidFill>
                  <a:schemeClr val="tx1"/>
                </a:solidFill>
              </a:rPr>
              <a:t>as they are overcome by the Inspector.</a:t>
            </a:r>
            <a:endParaRPr lang="en-GB" sz="1100" b="1" dirty="0">
              <a:solidFill>
                <a:srgbClr val="FF3399"/>
              </a:solidFill>
            </a:endParaRPr>
          </a:p>
        </p:txBody>
      </p:sp>
      <p:sp>
        <p:nvSpPr>
          <p:cNvPr id="12" name="Rectangle 11"/>
          <p:cNvSpPr/>
          <p:nvPr/>
        </p:nvSpPr>
        <p:spPr>
          <a:xfrm>
            <a:off x="5977465" y="5574100"/>
            <a:ext cx="4216402" cy="40271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u="sng" dirty="0" smtClean="0">
                <a:solidFill>
                  <a:schemeClr val="tx1"/>
                </a:solidFill>
              </a:rPr>
              <a:t>Quotations</a:t>
            </a:r>
          </a:p>
          <a:p>
            <a:pPr marL="285750" indent="-285750">
              <a:buFont typeface="Arial" panose="020B0604020202020204" pitchFamily="34" charset="0"/>
              <a:buChar char="•"/>
            </a:pPr>
            <a:r>
              <a:rPr lang="en-GB" sz="1200" dirty="0" smtClean="0">
                <a:solidFill>
                  <a:schemeClr val="tx1"/>
                </a:solidFill>
              </a:rPr>
              <a:t>“Between </a:t>
            </a:r>
            <a:r>
              <a:rPr lang="en-GB" sz="1200" dirty="0">
                <a:solidFill>
                  <a:schemeClr val="tx1"/>
                </a:solidFill>
              </a:rPr>
              <a:t>us, we drove that girl to </a:t>
            </a:r>
            <a:r>
              <a:rPr lang="en-GB" sz="1200" dirty="0" smtClean="0">
                <a:solidFill>
                  <a:schemeClr val="tx1"/>
                </a:solidFill>
              </a:rPr>
              <a:t>suicide.” Sheila</a:t>
            </a:r>
          </a:p>
          <a:p>
            <a:pPr marL="285750" indent="-285750">
              <a:buFont typeface="Arial" panose="020B0604020202020204" pitchFamily="34" charset="0"/>
              <a:buChar char="•"/>
            </a:pPr>
            <a:r>
              <a:rPr lang="en-GB" sz="1200" dirty="0" smtClean="0">
                <a:solidFill>
                  <a:schemeClr val="tx1"/>
                </a:solidFill>
              </a:rPr>
              <a:t>“This </a:t>
            </a:r>
            <a:r>
              <a:rPr lang="en-GB" sz="1200" dirty="0">
                <a:solidFill>
                  <a:schemeClr val="tx1"/>
                </a:solidFill>
              </a:rPr>
              <a:t>young woman, Eva Smith was a bit out of the ordinary.” </a:t>
            </a:r>
            <a:r>
              <a:rPr lang="en-GB" sz="1200" dirty="0" smtClean="0">
                <a:solidFill>
                  <a:schemeClr val="tx1"/>
                </a:solidFill>
              </a:rPr>
              <a:t>Inspector</a:t>
            </a:r>
          </a:p>
          <a:p>
            <a:pPr marL="285750" indent="-285750">
              <a:buFont typeface="Arial" panose="020B0604020202020204" pitchFamily="34" charset="0"/>
              <a:buChar char="•"/>
            </a:pPr>
            <a:r>
              <a:rPr lang="en-GB" sz="1200" dirty="0" smtClean="0">
                <a:solidFill>
                  <a:schemeClr val="tx1"/>
                </a:solidFill>
              </a:rPr>
              <a:t>“A </a:t>
            </a:r>
            <a:r>
              <a:rPr lang="en-GB" sz="1200" dirty="0">
                <a:solidFill>
                  <a:schemeClr val="tx1"/>
                </a:solidFill>
              </a:rPr>
              <a:t>man has to mind his own business and look after his own.” Mr Birling </a:t>
            </a:r>
            <a:endParaRPr lang="en-GB" sz="1200" dirty="0" smtClean="0">
              <a:solidFill>
                <a:schemeClr val="tx1"/>
              </a:solidFill>
            </a:endParaRPr>
          </a:p>
          <a:p>
            <a:pPr marL="285750" indent="-285750">
              <a:buFont typeface="Arial" panose="020B0604020202020204" pitchFamily="34" charset="0"/>
              <a:buChar char="•"/>
            </a:pPr>
            <a:r>
              <a:rPr lang="en-GB" sz="1200" dirty="0" smtClean="0">
                <a:solidFill>
                  <a:schemeClr val="tx1"/>
                </a:solidFill>
              </a:rPr>
              <a:t>“The </a:t>
            </a:r>
            <a:r>
              <a:rPr lang="en-GB" sz="1200" dirty="0">
                <a:solidFill>
                  <a:schemeClr val="tx1"/>
                </a:solidFill>
              </a:rPr>
              <a:t>point is, you don’t seem to have learnt </a:t>
            </a:r>
            <a:r>
              <a:rPr lang="en-GB" sz="1200" dirty="0" smtClean="0">
                <a:solidFill>
                  <a:schemeClr val="tx1"/>
                </a:solidFill>
              </a:rPr>
              <a:t>anything.” </a:t>
            </a:r>
            <a:r>
              <a:rPr lang="en-GB" sz="1200" dirty="0">
                <a:solidFill>
                  <a:schemeClr val="tx1"/>
                </a:solidFill>
              </a:rPr>
              <a:t>Sheila</a:t>
            </a:r>
            <a:endParaRPr lang="en-GB" sz="1200" dirty="0" smtClean="0">
              <a:solidFill>
                <a:schemeClr val="tx1"/>
              </a:solidFill>
            </a:endParaRPr>
          </a:p>
          <a:p>
            <a:pPr marL="285750" indent="-285750">
              <a:buFont typeface="Arial" panose="020B0604020202020204" pitchFamily="34" charset="0"/>
              <a:buChar char="•"/>
            </a:pPr>
            <a:r>
              <a:rPr lang="en-GB" sz="1200" dirty="0" smtClean="0">
                <a:solidFill>
                  <a:schemeClr val="tx1"/>
                </a:solidFill>
              </a:rPr>
              <a:t>“but </a:t>
            </a:r>
            <a:r>
              <a:rPr lang="en-GB" sz="1200" dirty="0">
                <a:solidFill>
                  <a:schemeClr val="tx1"/>
                </a:solidFill>
              </a:rPr>
              <a:t>these girls aren’t cheap labour- they’re people” </a:t>
            </a:r>
            <a:r>
              <a:rPr lang="en-GB" sz="1200" dirty="0" smtClean="0">
                <a:solidFill>
                  <a:schemeClr val="tx1"/>
                </a:solidFill>
              </a:rPr>
              <a:t>Sheila</a:t>
            </a:r>
          </a:p>
          <a:p>
            <a:pPr marL="285750" indent="-285750">
              <a:buFont typeface="Arial" panose="020B0604020202020204" pitchFamily="34" charset="0"/>
              <a:buChar char="•"/>
            </a:pPr>
            <a:r>
              <a:rPr lang="en-GB" sz="1200" dirty="0" smtClean="0">
                <a:solidFill>
                  <a:schemeClr val="tx1"/>
                </a:solidFill>
              </a:rPr>
              <a:t>“If </a:t>
            </a:r>
            <a:r>
              <a:rPr lang="en-GB" sz="1200" dirty="0">
                <a:solidFill>
                  <a:schemeClr val="tx1"/>
                </a:solidFill>
              </a:rPr>
              <a:t>we were all responsible for everything that happened to everybody we’d had anything to do with, it would be very awkward, wouldn’t it</a:t>
            </a:r>
            <a:r>
              <a:rPr lang="en-GB" sz="1200" dirty="0" smtClean="0">
                <a:solidFill>
                  <a:schemeClr val="tx1"/>
                </a:solidFill>
              </a:rPr>
              <a:t>?” Mr Birling</a:t>
            </a:r>
          </a:p>
          <a:p>
            <a:pPr marL="285750" indent="-285750">
              <a:buFont typeface="Arial" panose="020B0604020202020204" pitchFamily="34" charset="0"/>
              <a:buChar char="•"/>
            </a:pPr>
            <a:r>
              <a:rPr lang="en-GB" sz="1200" dirty="0" smtClean="0">
                <a:solidFill>
                  <a:schemeClr val="tx1"/>
                </a:solidFill>
              </a:rPr>
              <a:t>“It’s </a:t>
            </a:r>
            <a:r>
              <a:rPr lang="en-GB" sz="1200" dirty="0">
                <a:solidFill>
                  <a:schemeClr val="tx1"/>
                </a:solidFill>
              </a:rPr>
              <a:t>my duty to ask questions.” Inspector</a:t>
            </a:r>
          </a:p>
          <a:p>
            <a:pPr marL="285750" indent="-285750">
              <a:buFont typeface="Arial" panose="020B0604020202020204" pitchFamily="34" charset="0"/>
              <a:buChar char="•"/>
            </a:pPr>
            <a:r>
              <a:rPr lang="en-GB" sz="1200" dirty="0" smtClean="0">
                <a:solidFill>
                  <a:schemeClr val="tx1"/>
                </a:solidFill>
              </a:rPr>
              <a:t>“One </a:t>
            </a:r>
            <a:r>
              <a:rPr lang="en-GB" sz="1200" dirty="0">
                <a:solidFill>
                  <a:schemeClr val="tx1"/>
                </a:solidFill>
              </a:rPr>
              <a:t>Eva Smith has gone – but there are millions and millions of Eva Smiths and John Smiths still left with us, with their lives, their hopes and fears, their suffering and chance of happiness, all intertwined with our </a:t>
            </a:r>
            <a:r>
              <a:rPr lang="en-GB" sz="1200" dirty="0" smtClean="0">
                <a:solidFill>
                  <a:schemeClr val="tx1"/>
                </a:solidFill>
              </a:rPr>
              <a:t>lives.” Inspector</a:t>
            </a:r>
            <a:endParaRPr lang="en-GB" sz="1200" dirty="0">
              <a:solidFill>
                <a:schemeClr val="tx1"/>
              </a:solidFill>
            </a:endParaRPr>
          </a:p>
          <a:p>
            <a:pPr marL="285750" indent="-285750">
              <a:buFont typeface="Arial" panose="020B0604020202020204" pitchFamily="34" charset="0"/>
              <a:buChar char="•"/>
            </a:pPr>
            <a:r>
              <a:rPr lang="en-GB" sz="1200" dirty="0" smtClean="0">
                <a:solidFill>
                  <a:schemeClr val="tx1"/>
                </a:solidFill>
              </a:rPr>
              <a:t>“We </a:t>
            </a:r>
            <a:r>
              <a:rPr lang="en-GB" sz="1200" dirty="0">
                <a:solidFill>
                  <a:schemeClr val="tx1"/>
                </a:solidFill>
              </a:rPr>
              <a:t>don’t live alone. We are members of one body. We are responsible for each other</a:t>
            </a:r>
            <a:r>
              <a:rPr lang="en-GB" sz="1200" dirty="0" smtClean="0">
                <a:solidFill>
                  <a:schemeClr val="tx1"/>
                </a:solidFill>
              </a:rPr>
              <a:t>.“ Inspector</a:t>
            </a:r>
            <a:endParaRPr lang="en-GB" sz="1200" dirty="0">
              <a:solidFill>
                <a:schemeClr val="tx1"/>
              </a:solidFill>
            </a:endParaRPr>
          </a:p>
          <a:p>
            <a:pPr marL="285750" indent="-285750">
              <a:buFont typeface="Arial" panose="020B0604020202020204" pitchFamily="34" charset="0"/>
              <a:buChar char="•"/>
            </a:pPr>
            <a:r>
              <a:rPr lang="en-GB" sz="1200" dirty="0" smtClean="0">
                <a:solidFill>
                  <a:schemeClr val="tx1"/>
                </a:solidFill>
              </a:rPr>
              <a:t>“And </a:t>
            </a:r>
            <a:r>
              <a:rPr lang="en-GB" sz="1200" dirty="0">
                <a:solidFill>
                  <a:schemeClr val="tx1"/>
                </a:solidFill>
              </a:rPr>
              <a:t>I tell you that the time will soon come when, if men will not learn that lesson, then they will be taught it in fire and blood and anguish</a:t>
            </a:r>
            <a:r>
              <a:rPr lang="en-GB" sz="1200" dirty="0" smtClean="0">
                <a:solidFill>
                  <a:schemeClr val="tx1"/>
                </a:solidFill>
              </a:rPr>
              <a:t>.” </a:t>
            </a:r>
            <a:r>
              <a:rPr lang="en-GB" sz="1200" dirty="0">
                <a:solidFill>
                  <a:schemeClr val="tx1"/>
                </a:solidFill>
              </a:rPr>
              <a:t>Inspector</a:t>
            </a:r>
          </a:p>
          <a:p>
            <a:pPr marL="285750" indent="-285750">
              <a:buFont typeface="Arial" panose="020B0604020202020204" pitchFamily="34" charset="0"/>
              <a:buChar char="•"/>
            </a:pPr>
            <a:endParaRPr lang="en-GB" sz="1400" dirty="0">
              <a:solidFill>
                <a:schemeClr val="tx1"/>
              </a:solidFill>
            </a:endParaRPr>
          </a:p>
        </p:txBody>
      </p:sp>
      <p:sp>
        <p:nvSpPr>
          <p:cNvPr id="13" name="Rectangle 12"/>
          <p:cNvSpPr/>
          <p:nvPr/>
        </p:nvSpPr>
        <p:spPr>
          <a:xfrm>
            <a:off x="8966196" y="3916552"/>
            <a:ext cx="3716871" cy="14936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u="sng" dirty="0" smtClean="0">
                <a:solidFill>
                  <a:schemeClr val="tx1"/>
                </a:solidFill>
              </a:rPr>
              <a:t>Context</a:t>
            </a:r>
          </a:p>
          <a:p>
            <a:pPr marL="285750" indent="-285750">
              <a:buFont typeface="Arial" panose="020B0604020202020204" pitchFamily="34" charset="0"/>
              <a:buChar char="•"/>
            </a:pPr>
            <a:r>
              <a:rPr lang="en-GB" sz="1200" dirty="0" smtClean="0">
                <a:solidFill>
                  <a:schemeClr val="tx1"/>
                </a:solidFill>
              </a:rPr>
              <a:t>JB Priestly – soldier in WW1; socialist political activist; campaigned for the welfare state and world peace.</a:t>
            </a:r>
          </a:p>
          <a:p>
            <a:pPr marL="285750" indent="-285750">
              <a:buFont typeface="Arial" panose="020B0604020202020204" pitchFamily="34" charset="0"/>
              <a:buChar char="•"/>
            </a:pPr>
            <a:r>
              <a:rPr lang="en-GB" sz="1200" dirty="0" smtClean="0">
                <a:solidFill>
                  <a:schemeClr val="tx1"/>
                </a:solidFill>
              </a:rPr>
              <a:t>Written in 1945 – WW2; class and gender boundaries less rigid; desire for more caring and equal society.</a:t>
            </a:r>
          </a:p>
          <a:p>
            <a:pPr marL="285750" indent="-285750">
              <a:buFont typeface="Arial" panose="020B0604020202020204" pitchFamily="34" charset="0"/>
              <a:buChar char="•"/>
            </a:pPr>
            <a:r>
              <a:rPr lang="en-GB" sz="1200" dirty="0" smtClean="0">
                <a:solidFill>
                  <a:schemeClr val="tx1"/>
                </a:solidFill>
              </a:rPr>
              <a:t>Set in 1912 - British class hierarchy strong.</a:t>
            </a:r>
          </a:p>
          <a:p>
            <a:pPr marL="285750" indent="-285750">
              <a:buFont typeface="Arial" panose="020B0604020202020204" pitchFamily="34" charset="0"/>
              <a:buChar char="•"/>
            </a:pPr>
            <a:endParaRPr lang="en-GB" sz="1100" dirty="0" smtClean="0">
              <a:solidFill>
                <a:schemeClr val="tx1"/>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3407347994"/>
              </p:ext>
            </p:extLst>
          </p:nvPr>
        </p:nvGraphicFramePr>
        <p:xfrm>
          <a:off x="5998632" y="321408"/>
          <a:ext cx="6824133" cy="3566160"/>
        </p:xfrm>
        <a:graphic>
          <a:graphicData uri="http://schemas.openxmlformats.org/drawingml/2006/table">
            <a:tbl>
              <a:tblPr firstRow="1" bandRow="1">
                <a:tableStyleId>{22838BEF-8BB2-4498-84A7-C5851F593DF1}</a:tableStyleId>
              </a:tblPr>
              <a:tblGrid>
                <a:gridCol w="721785"/>
                <a:gridCol w="2632867"/>
                <a:gridCol w="943241"/>
                <a:gridCol w="2526240"/>
              </a:tblGrid>
              <a:tr h="889944">
                <a:tc>
                  <a:txBody>
                    <a:bodyPr/>
                    <a:lstStyle/>
                    <a:p>
                      <a:pPr algn="ctr"/>
                      <a:r>
                        <a:rPr lang="en-GB" sz="1050" b="1" dirty="0" smtClean="0"/>
                        <a:t>Mr Birling</a:t>
                      </a:r>
                      <a:endParaRPr lang="en-GB" sz="1050" b="1" dirty="0"/>
                    </a:p>
                  </a:txBody>
                  <a:tcPr anchor="ctr"/>
                </a:tc>
                <a:tc>
                  <a:txBody>
                    <a:bodyPr/>
                    <a:lstStyle/>
                    <a:p>
                      <a:pPr marL="0" indent="0">
                        <a:buFont typeface="Arial" panose="020B0604020202020204" pitchFamily="34" charset="0"/>
                        <a:buNone/>
                      </a:pPr>
                      <a:r>
                        <a:rPr lang="en-GB" sz="1050" b="0" dirty="0" smtClean="0"/>
                        <a:t>He is proud of his wealth and respectable position in the middle</a:t>
                      </a:r>
                      <a:r>
                        <a:rPr lang="en-GB" sz="1050" b="0" baseline="0" dirty="0" smtClean="0"/>
                        <a:t> class</a:t>
                      </a:r>
                      <a:r>
                        <a:rPr lang="en-GB" sz="1050" b="0" dirty="0" smtClean="0"/>
                        <a:t>. He is very selfish, believing</a:t>
                      </a:r>
                      <a:r>
                        <a:rPr lang="en-GB" sz="1050" b="0" baseline="0" dirty="0" smtClean="0"/>
                        <a:t> "a man has to make his own way.“ He feels no guilt at firing Eva for requesting higher wages. He cares about his reputation. He doesn't learn anything.</a:t>
                      </a:r>
                      <a:endParaRPr lang="en-GB" sz="1050" b="0" dirty="0"/>
                    </a:p>
                  </a:txBody>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050" b="1" dirty="0" smtClean="0"/>
                        <a:t>Mrs Birling</a:t>
                      </a:r>
                      <a:endParaRPr lang="en-GB" sz="1050" b="1" dirty="0"/>
                    </a:p>
                  </a:txBody>
                  <a:tcPr anchor="ctr"/>
                </a:tc>
                <a:tc>
                  <a:txBody>
                    <a:bodyPr/>
                    <a:lstStyle/>
                    <a:p>
                      <a:r>
                        <a:rPr lang="en-GB" sz="1050" b="0" dirty="0" smtClean="0"/>
                        <a:t>“About fifty, a rather cold woman and her husband's social superior.“ She</a:t>
                      </a:r>
                      <a:r>
                        <a:rPr lang="en-GB" sz="1050" b="0" baseline="0" dirty="0" smtClean="0"/>
                        <a:t> is a snob and looks down on people in the working class. She refuses to accept any responsibility for Eva’s death and is proud of refusing her charitable aid.</a:t>
                      </a:r>
                      <a:endParaRPr lang="en-GB" sz="1050" b="0" dirty="0"/>
                    </a:p>
                  </a:txBody>
                  <a:tcPr/>
                </a:tc>
              </a:tr>
              <a:tr h="435284">
                <a:tc>
                  <a:txBody>
                    <a:bodyPr/>
                    <a:lstStyle/>
                    <a:p>
                      <a:pPr algn="ctr"/>
                      <a:r>
                        <a:rPr lang="en-GB" sz="1050" b="1" dirty="0" smtClean="0"/>
                        <a:t>Sheila Birling</a:t>
                      </a:r>
                      <a:endParaRPr lang="en-GB" sz="1200" b="1" dirty="0"/>
                    </a:p>
                  </a:txBody>
                  <a:tcPr anchor="ctr"/>
                </a:tc>
                <a:tc>
                  <a:txBody>
                    <a:bodyPr/>
                    <a:lstStyle/>
                    <a:p>
                      <a:r>
                        <a:rPr lang="en-GB" sz="1050" b="0" dirty="0" smtClean="0"/>
                        <a:t>“A pretty girl in her early twenties, very pleased with life and rather excited.“ When confronted by the inspector, she feels guilt</a:t>
                      </a:r>
                      <a:r>
                        <a:rPr lang="en-GB" sz="1050" b="0" baseline="0" dirty="0" smtClean="0"/>
                        <a:t> about her actions and compassion for Eva despite her class. She learns and matures throughout the play.</a:t>
                      </a:r>
                      <a:endParaRPr lang="en-GB" sz="1050" b="0" dirty="0"/>
                    </a:p>
                  </a:txBody>
                  <a:tcPr/>
                </a:tc>
                <a:tc rowSpan="2">
                  <a:txBody>
                    <a:bodyPr/>
                    <a:lstStyle/>
                    <a:p>
                      <a:pPr algn="ctr"/>
                      <a:r>
                        <a:rPr lang="en-GB" sz="1050" b="1" dirty="0" smtClean="0"/>
                        <a:t>Inspector Goole</a:t>
                      </a:r>
                      <a:endParaRPr lang="en-GB" sz="1050" b="1" dirty="0"/>
                    </a:p>
                  </a:txBody>
                  <a:tcPr anchor="ctr"/>
                </a:tc>
                <a:tc rowSpan="2">
                  <a:txBody>
                    <a:bodyPr/>
                    <a:lstStyle/>
                    <a:p>
                      <a:r>
                        <a:rPr lang="en-GB" sz="1050" b="0" dirty="0" smtClean="0"/>
                        <a:t>“An impression of massiveness, solidity and purposefulness. He is a man in his fifties, dressed in a plain darkish suit. He speaks carefully, weightily, and has a disconcerting habit of looking hard at the person he addresses before actually speaking. “ There is mystery surrounding who he is.</a:t>
                      </a:r>
                      <a:endParaRPr lang="en-GB" sz="1050" b="0" dirty="0"/>
                    </a:p>
                  </a:txBody>
                  <a:tcPr/>
                </a:tc>
              </a:tr>
              <a:tr h="136216">
                <a:tc rowSpan="2">
                  <a:txBody>
                    <a:bodyPr/>
                    <a:lstStyle/>
                    <a:p>
                      <a:pPr algn="ctr"/>
                      <a:r>
                        <a:rPr lang="en-GB" sz="1050" b="1" dirty="0" smtClean="0"/>
                        <a:t>Eric</a:t>
                      </a:r>
                      <a:endParaRPr lang="en-GB" sz="1050" b="1" dirty="0"/>
                    </a:p>
                  </a:txBody>
                  <a:tcPr anchor="ctr"/>
                </a:tc>
                <a:tc rowSpan="2">
                  <a:txBody>
                    <a:bodyPr/>
                    <a:lstStyle/>
                    <a:p>
                      <a:r>
                        <a:rPr lang="en-GB" sz="1050" dirty="0" smtClean="0"/>
                        <a:t>Eric is a</a:t>
                      </a:r>
                      <a:r>
                        <a:rPr lang="en-GB" sz="1050" baseline="0" dirty="0" smtClean="0"/>
                        <a:t> socially-</a:t>
                      </a:r>
                      <a:r>
                        <a:rPr lang="en-GB" sz="1050" dirty="0" smtClean="0"/>
                        <a:t>awkward</a:t>
                      </a:r>
                      <a:r>
                        <a:rPr lang="en-GB" sz="1050" baseline="0" dirty="0" smtClean="0"/>
                        <a:t> young man. He is an alcoholic. Like Sheila, after being confronted by the Inspector, he feels guilt and responsibility in respect of his actions.</a:t>
                      </a:r>
                      <a:endParaRPr lang="en-GB" sz="1050" dirty="0"/>
                    </a:p>
                  </a:txBody>
                  <a:tcPr/>
                </a:tc>
                <a:tc vMerge="1">
                  <a:txBody>
                    <a:bodyPr/>
                    <a:lstStyle/>
                    <a:p>
                      <a:endParaRPr lang="en-GB"/>
                    </a:p>
                  </a:txBody>
                  <a:tcPr/>
                </a:tc>
                <a:tc vMerge="1">
                  <a:txBody>
                    <a:bodyPr/>
                    <a:lstStyle/>
                    <a:p>
                      <a:endParaRPr lang="en-GB"/>
                    </a:p>
                  </a:txBody>
                  <a:tcPr/>
                </a:tc>
              </a:tr>
              <a:tr h="0">
                <a:tc vMerge="1">
                  <a:txBody>
                    <a:bodyPr/>
                    <a:lstStyle/>
                    <a:p>
                      <a:endParaRPr lang="en-GB"/>
                    </a:p>
                  </a:txBody>
                  <a:tcPr/>
                </a:tc>
                <a:tc vMerge="1">
                  <a:txBody>
                    <a:bodyPr/>
                    <a:lstStyle/>
                    <a:p>
                      <a:endParaRPr lang="en-GB"/>
                    </a:p>
                  </a:txBody>
                  <a:tcPr/>
                </a:tc>
                <a:tc rowSpan="2">
                  <a:txBody>
                    <a:bodyPr/>
                    <a:lstStyle/>
                    <a:p>
                      <a:pPr algn="ctr"/>
                      <a:r>
                        <a:rPr lang="en-GB" sz="1050" b="1" dirty="0" smtClean="0"/>
                        <a:t>Eva Smith</a:t>
                      </a:r>
                      <a:endParaRPr lang="en-GB" sz="1050" b="1" dirty="0"/>
                    </a:p>
                  </a:txBody>
                  <a:tcPr anchor="ctr"/>
                </a:tc>
                <a:tc rowSpan="2">
                  <a:txBody>
                    <a:bodyPr/>
                    <a:lstStyle/>
                    <a:p>
                      <a:r>
                        <a:rPr lang="en-GB" sz="1050" b="0" dirty="0" smtClean="0"/>
                        <a:t>Never seen on stage. She is working-class and treated unfairly</a:t>
                      </a:r>
                      <a:r>
                        <a:rPr lang="en-GB" sz="1050" b="0" baseline="0" dirty="0" smtClean="0"/>
                        <a:t> by every other character</a:t>
                      </a:r>
                      <a:r>
                        <a:rPr lang="en-GB" sz="1050" b="0" dirty="0" smtClean="0"/>
                        <a:t>.</a:t>
                      </a:r>
                      <a:r>
                        <a:rPr lang="en-GB" sz="1050" b="0" baseline="0" dirty="0" smtClean="0"/>
                        <a:t> There are doubts about whether she really existed or simply represents the working class.</a:t>
                      </a:r>
                      <a:endParaRPr lang="en-GB" sz="1050" b="0" dirty="0"/>
                    </a:p>
                  </a:txBody>
                  <a:tcPr/>
                </a:tc>
              </a:tr>
              <a:tr h="341304">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050" b="1" dirty="0" smtClean="0"/>
                        <a:t>Gerald Croft</a:t>
                      </a:r>
                    </a:p>
                  </a:txBody>
                  <a:tcPr anchor="ctr"/>
                </a:tc>
                <a:tc>
                  <a:txBody>
                    <a:bodyPr/>
                    <a:lstStyle/>
                    <a:p>
                      <a:r>
                        <a:rPr lang="en-GB" sz="1050" b="0" dirty="0" smtClean="0"/>
                        <a:t>A member of the upper class. Whilst he feels</a:t>
                      </a:r>
                      <a:r>
                        <a:rPr lang="en-GB" sz="1050" b="0" baseline="0" dirty="0" smtClean="0"/>
                        <a:t> guilt about his role in Eva’s suicide, he tries to prove the Inspector is fake and doesn’t really develop as a character.</a:t>
                      </a:r>
                      <a:endParaRPr lang="en-GB" sz="1050" b="0" dirty="0"/>
                    </a:p>
                  </a:txBody>
                  <a:tcPr/>
                </a:tc>
                <a:tc vMerge="1">
                  <a:txBody>
                    <a:bodyPr/>
                    <a:lstStyle/>
                    <a:p>
                      <a:endParaRPr lang="en-GB"/>
                    </a:p>
                  </a:txBody>
                  <a:tcPr/>
                </a:tc>
                <a:tc vMerge="1">
                  <a:txBody>
                    <a:bodyPr/>
                    <a:lstStyle/>
                    <a:p>
                      <a:endParaRPr lang="en-GB"/>
                    </a:p>
                  </a:txBody>
                  <a:tcPr/>
                </a:tc>
              </a:tr>
            </a:tbl>
          </a:graphicData>
        </a:graphic>
      </p:graphicFrame>
      <p:sp>
        <p:nvSpPr>
          <p:cNvPr id="4" name="Rounded Rectangle 3"/>
          <p:cNvSpPr/>
          <p:nvPr/>
        </p:nvSpPr>
        <p:spPr>
          <a:xfrm>
            <a:off x="6057898" y="5077931"/>
            <a:ext cx="2908298" cy="4961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smtClean="0">
                <a:solidFill>
                  <a:schemeClr val="tx1"/>
                </a:solidFill>
              </a:rPr>
              <a:t>An Inspector Calls</a:t>
            </a:r>
            <a:endParaRPr lang="en-GB" sz="2800" b="1" i="1" dirty="0">
              <a:solidFill>
                <a:schemeClr val="tx1"/>
              </a:solidFill>
            </a:endParaRPr>
          </a:p>
        </p:txBody>
      </p:sp>
    </p:spTree>
    <p:extLst>
      <p:ext uri="{BB962C8B-B14F-4D97-AF65-F5344CB8AC3E}">
        <p14:creationId xmlns:p14="http://schemas.microsoft.com/office/powerpoint/2010/main" val="3983247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517</TotalTime>
  <Words>1458</Words>
  <Application>Microsoft Office PowerPoint</Application>
  <PresentationFormat>A3 Paper (297x420 mm)</PresentationFormat>
  <Paragraphs>63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Courier New</vt:lpstr>
      <vt:lpstr>Office Theme</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Templeton</dc:creator>
  <cp:lastModifiedBy>Emma Morris</cp:lastModifiedBy>
  <cp:revision>51</cp:revision>
  <cp:lastPrinted>2018-01-04T08:56:18Z</cp:lastPrinted>
  <dcterms:created xsi:type="dcterms:W3CDTF">2016-06-20T13:22:33Z</dcterms:created>
  <dcterms:modified xsi:type="dcterms:W3CDTF">2018-01-04T09:06:18Z</dcterms:modified>
</cp:coreProperties>
</file>